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  <p:sldMasterId id="2147483691" r:id="rId5"/>
  </p:sldMasterIdLst>
  <p:notesMasterIdLst>
    <p:notesMasterId r:id="rId20"/>
  </p:notesMasterIdLst>
  <p:handoutMasterIdLst>
    <p:handoutMasterId r:id="rId21"/>
  </p:handoutMasterIdLst>
  <p:sldIdLst>
    <p:sldId id="256" r:id="rId6"/>
    <p:sldId id="2367" r:id="rId7"/>
    <p:sldId id="2110" r:id="rId8"/>
    <p:sldId id="2363" r:id="rId9"/>
    <p:sldId id="2388" r:id="rId10"/>
    <p:sldId id="2351" r:id="rId11"/>
    <p:sldId id="2364" r:id="rId12"/>
    <p:sldId id="2389" r:id="rId13"/>
    <p:sldId id="2352" r:id="rId14"/>
    <p:sldId id="2361" r:id="rId15"/>
    <p:sldId id="2212" r:id="rId16"/>
    <p:sldId id="2353" r:id="rId17"/>
    <p:sldId id="271" r:id="rId18"/>
    <p:sldId id="2390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510B52-E7D1-2D13-8735-829F33ED38D2}" name="Waloejo, Evilia" initials="WE" userId="S::ewaloejo@burbankca.gov::e341b067-0fc1-4c94-90ef-df7866af6fc6" providerId="AD"/>
  <p188:author id="{BAF6407C-5709-5B88-B03B-1159B4BDC32A}" name="Aquino, Sean" initials="AS" userId="S::saquino@burbankca.gov::2b9f8baf-17ba-4bd6-9cb8-2187b4bcba65" providerId="AD"/>
  <p188:author id="{3DC44687-E6BE-3E68-BE61-E6227E1C01F2}" name="Kalomian, Stela" initials="KS" userId="S::skalomian@burbankca.gov::93fcea65-0fc3-426d-9b33-b8d9834982ca" providerId="AD"/>
  <p188:author id="{A4B5D7B2-117F-9EFF-BEDE-068E04BF3B77}" name="Osborne, Marie" initials="OM" userId="S::mosborne@burbankca.gov::303af544-160f-4e01-a65d-2e209cd4ffd6" providerId="AD"/>
  <p188:author id="{7183B5C4-C9A2-4489-8440-EAE262F73DF9}" name="Edwards, Jeannine" initials="EJ" userId="S::JJEdwards@burbankca.gov::dcd2f7a5-fcd7-4f64-abb2-58b916192b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1AE"/>
    <a:srgbClr val="4EB967"/>
    <a:srgbClr val="E11313"/>
    <a:srgbClr val="FFC021"/>
    <a:srgbClr val="FF6600"/>
    <a:srgbClr val="996633"/>
    <a:srgbClr val="5B9BD5"/>
    <a:srgbClr val="FF9966"/>
    <a:srgbClr val="FF99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BB820-3C7A-45D7-970A-2F9866E72F38}" v="1" dt="2026-04-02T16:04:34.315"/>
    <p1510:client id="{52FB7C06-DE5E-41D9-9079-B9928F547E66}" v="66" dt="2026-04-01T17:48:57.899"/>
    <p1510:client id="{616C25E6-AE1C-AB8F-FD73-5E3C68E11F21}" v="14" dt="2026-04-01T17:45:19.232"/>
    <p1510:client id="{9171452D-7F75-55E0-53F6-636612674E52}" v="3" dt="2026-04-02T02:20:25.422"/>
    <p1510:client id="{E9AAB8B6-01CE-45F6-9808-1C123DE4F47C}" v="37" dt="2026-04-02T15:30:59.528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777" autoAdjust="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394EBD-1149-4EDC-BD30-73AC836E58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BE1BA-73E2-4028-A19B-E2D426CBFE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EE3A1E2-07BB-49FD-B5EF-BED249DC65E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91686-4E93-4BB4-B5C4-0357427BC8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9AC71-A61C-4745-8351-2F9CDF7731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9D7398B-27FB-4646-A650-95BFF059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7A3D4F1-955A-46F3-81FC-8CE7E4EE4E4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80E63C-710E-4B85-82AC-15C857DF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826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evening, Chair and Board Members.</a:t>
            </a:r>
          </a:p>
          <a:p>
            <a:endParaRPr lang="en-US"/>
          </a:p>
          <a:p>
            <a:r>
              <a:rPr lang="en-US"/>
              <a:t>Tonight, staff is presenting to you the updated FY 2026-27 Budget.  This is the 2</a:t>
            </a:r>
            <a:r>
              <a:rPr lang="en-US" baseline="30000"/>
              <a:t>nd</a:t>
            </a:r>
            <a:r>
              <a:rPr lang="en-US"/>
              <a:t> year of the two-year budget presented to the Board last year.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 would also like to thank all the Assistant General Managers and their budget teams for the many hours, hard work, and dedication put in to ensure the updated FY 2026/27 budget although with an increase in authority, remain net neutral with offsets / savings found within our organization.  Their dedication to customer service excellence will ensure BWP adheres to the original two-year budget and rate plan that was presented to the Board last year. 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 would like to request that you reserve questions until the end.</a:t>
            </a:r>
          </a:p>
        </p:txBody>
      </p:sp>
    </p:spTree>
    <p:extLst>
      <p:ext uri="{BB962C8B-B14F-4D97-AF65-F5344CB8AC3E}">
        <p14:creationId xmlns:p14="http://schemas.microsoft.com/office/powerpoint/2010/main" val="189247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2DA17-D914-C022-08E8-EC3764AC2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20AB8-D3F7-2512-40C3-E9FFDDC73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18279-D15B-1E8E-01FA-694535F63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50" y="4473892"/>
            <a:ext cx="5575300" cy="459390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endParaRPr lang="en-US" kern="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495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>
                <a:latin typeface="Calibri"/>
                <a:ea typeface="Calibri"/>
                <a:cs typeface="Calibri"/>
              </a:rPr>
              <a:t>New positions for FY 26/27 - Board Approved (8 TOTAL):</a:t>
            </a: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sz="800" dirty="0">
                <a:latin typeface="Calibri"/>
                <a:ea typeface="Calibri"/>
                <a:cs typeface="Calibri"/>
              </a:rPr>
              <a:t>- Senior Sustainability Analyst (Proposed BMA)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Data Engineer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Principal Electrical Engineer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Power System Operator Supervisor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Line Mechanic-G (4)</a:t>
            </a:r>
          </a:p>
          <a:p>
            <a:endParaRPr lang="en-US" sz="800" dirty="0">
              <a:latin typeface="Calibri"/>
              <a:ea typeface="Calibri"/>
              <a:cs typeface="Calibri"/>
            </a:endParaRPr>
          </a:p>
          <a:p>
            <a:r>
              <a:rPr lang="en-US" sz="800" dirty="0">
                <a:latin typeface="Calibri"/>
                <a:ea typeface="Calibri"/>
                <a:cs typeface="Calibri"/>
              </a:rPr>
              <a:t>New Positions - Pending Approval (8 TOTAL):</a:t>
            </a:r>
          </a:p>
          <a:p>
            <a:pPr marL="171450" indent="-171450">
              <a:buFont typeface="Calibri"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Power Plant Operator (2)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Water Quality Analyst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Water Inspector (Proposed BCEA)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Customer Service Representative - level III (2)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Field Service Representative (2)</a:t>
            </a:r>
          </a:p>
          <a:p>
            <a:pPr marL="171450" indent="-171450">
              <a:buFontTx/>
              <a:buChar char="-"/>
            </a:pPr>
            <a:endParaRPr lang="en-US" sz="800" dirty="0">
              <a:latin typeface="Calibri"/>
              <a:ea typeface="Calibri"/>
              <a:cs typeface="Calibri"/>
            </a:endParaRPr>
          </a:p>
          <a:p>
            <a:pPr marL="0" indent="0">
              <a:buFontTx/>
              <a:buNone/>
            </a:pPr>
            <a:r>
              <a:rPr lang="en-US" sz="800" dirty="0">
                <a:latin typeface="Calibri"/>
                <a:ea typeface="Calibri"/>
                <a:cs typeface="Calibri"/>
              </a:rPr>
              <a:t>*Removing AGM – Customer Service and Marketing </a:t>
            </a:r>
          </a:p>
          <a:p>
            <a:pPr marL="0" indent="0">
              <a:buFontTx/>
              <a:buNone/>
            </a:pPr>
            <a:endParaRPr lang="en-US" sz="800" dirty="0"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en-US" sz="800" dirty="0">
                <a:latin typeface="Calibri"/>
                <a:ea typeface="Calibri"/>
                <a:cs typeface="Calibri"/>
              </a:rPr>
              <a:t>4 Upgrades - Board approved: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Storekeeper to Lead Storekeeper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Calibri"/>
                <a:ea typeface="Calibri"/>
                <a:cs typeface="Calibri"/>
              </a:rPr>
              <a:t>Civil Engineering Assistant-BWP to Principal Civil Engineer-BWP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Proposed job Z group to Asst GM (Riad) – completed 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CSR II to FSR (already been approved, title upgrade)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 27/28 New Position Requests 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 Mechanic-G (3 – Approved)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 Utility Accounting Analyst (Approved)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Utility Accounting Analyst (Pending Approval)</a:t>
            </a:r>
          </a:p>
          <a:p>
            <a:pPr marL="171450" indent="-171450">
              <a:buFontTx/>
              <a:buChar char="-"/>
            </a:pPr>
            <a:endParaRPr lang="en-US" sz="8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2B3DA-BB22-5DB6-591F-D645442B0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157" y="7510772"/>
            <a:ext cx="4131421" cy="16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27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1C9D1-95B1-13E2-D7D3-67728A3A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EF34E-0116-E024-D6BE-0225FE258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FC8AD-7A32-CD38-9D8A-226DDF701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0" y="4473892"/>
            <a:ext cx="6604000" cy="459390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b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97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8A62F-B626-4AB5-95BF-1EB02106C5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9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550" y="4421641"/>
            <a:ext cx="5575301" cy="459390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>
                <a:cs typeface="Calibri"/>
              </a:rPr>
              <a:t>Although there have been an increase in budget authority, the team have found savings and offset to ensure we remain net neutral and well within the approved rate increases.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>
                <a:cs typeface="Calibri"/>
              </a:rPr>
              <a:t>Comm fund deferring capital spend to future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b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73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CC9B-AD72-9101-201E-6ACD7AF5F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74B19-6B29-1076-EEAE-E320DAAB1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9BFA4-8FF2-CA2A-199E-AE32E8CE0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FF353-50E9-25D9-5802-00E91F6B4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8A62F-B626-4AB5-95BF-1EB02106C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550" y="4421641"/>
            <a:ext cx="5575301" cy="459390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The electric Fund was reduced by $857k:</a:t>
            </a:r>
            <a:endParaRPr lang="en-US" sz="16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ea typeface="Calibri"/>
              <a:cs typeface="Calibri"/>
            </a:endParaRPr>
          </a:p>
          <a:p>
            <a:pPr marL="57150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Power Supply reduced professional services budget line item by $266k</a:t>
            </a:r>
            <a:endParaRPr lang="en-US" dirty="0">
              <a:solidFill>
                <a:srgbClr val="444444"/>
              </a:solidFill>
            </a:endParaRPr>
          </a:p>
          <a:p>
            <a:pPr marL="57150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remaining $591k is a reduction in PERS costs </a:t>
            </a:r>
            <a:endParaRPr lang="en-US" dirty="0">
              <a:solidFill>
                <a:srgbClr val="000000"/>
              </a:solidFill>
            </a:endParaRPr>
          </a:p>
          <a:p>
            <a:pPr marL="57150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57150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Water Fund – Reduction </a:t>
            </a:r>
            <a:r>
              <a:rPr lang="en-US" dirty="0"/>
              <a:t>in PERS costs - $228k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57150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>
                <a:cs typeface="Calibri"/>
              </a:rPr>
              <a:t>Comm fund</a:t>
            </a:r>
            <a:r>
              <a:rPr lang="en-US" sz="1600" dirty="0">
                <a:cs typeface="Calibri"/>
              </a:rPr>
              <a:t> – reductions in PERS costs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cs typeface="Calibri"/>
              </a:rPr>
              <a:t>MPP fund</a:t>
            </a:r>
            <a:r>
              <a:rPr lang="en-US" sz="1600" dirty="0">
                <a:cs typeface="Calibri"/>
              </a:rPr>
              <a:t> – capital purchase of $274K for a backup generator</a:t>
            </a:r>
            <a:endParaRPr lang="en-US" sz="1600" b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0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Although there have been an increase in budget authority, the team have found savings and offset to ensure we remain net neutral and well within the approved rate increases.</a:t>
            </a:r>
            <a:endParaRPr lang="en-US" dirty="0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endParaRPr lang="en-US" dirty="0">
              <a:solidFill>
                <a:srgbClr val="444444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b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73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71B8B-7152-6006-3CD7-7CB8A9932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43B4B-353D-6448-ADA3-24BAFBB2C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EEC2DF-3A42-470B-F4B8-1998028CB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50" y="4473892"/>
            <a:ext cx="5575300" cy="459390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>
                <a:latin typeface="Calibri"/>
                <a:cs typeface="Calibri"/>
              </a:rPr>
              <a:t>Changes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>
              <a:latin typeface="Calibri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 kern="100"/>
              <a:t>The electric Fund was reduced by $857k:</a:t>
            </a:r>
            <a:endParaRPr lang="en-US" kern="100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endParaRPr lang="en-US" kern="100">
              <a:solidFill>
                <a:srgbClr val="444444"/>
              </a:solidFill>
            </a:endParaRPr>
          </a:p>
          <a:p>
            <a:pPr marL="571500" lvl="1" indent="-2857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kern="100"/>
              <a:t>Power Supply reduced professional services budget line item by $266k</a:t>
            </a:r>
            <a:endParaRPr lang="en-US" kern="100">
              <a:solidFill>
                <a:srgbClr val="444444"/>
              </a:solidFill>
            </a:endParaRPr>
          </a:p>
          <a:p>
            <a:pPr marL="571500" lvl="1" indent="-2857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kern="100"/>
              <a:t>The remaining $591k is a reduction in PERS costs </a:t>
            </a:r>
            <a:endParaRPr lang="en-US" kern="100">
              <a:solidFill>
                <a:srgbClr val="444444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>
              <a:latin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>
                <a:latin typeface="Calibri"/>
                <a:cs typeface="Calibri"/>
              </a:rPr>
              <a:t>Power reduced $443K ($266K reduction in PSA rest PERS)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>
                <a:latin typeface="Calibri"/>
                <a:cs typeface="Calibri"/>
              </a:rPr>
              <a:t>Distribution 353K reduction in PERS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>
                <a:latin typeface="Calibri"/>
                <a:cs typeface="Calibri"/>
              </a:rPr>
              <a:t>OT $56K reduction in PERS</a:t>
            </a:r>
          </a:p>
        </p:txBody>
      </p:sp>
    </p:spTree>
    <p:extLst>
      <p:ext uri="{BB962C8B-B14F-4D97-AF65-F5344CB8AC3E}">
        <p14:creationId xmlns:p14="http://schemas.microsoft.com/office/powerpoint/2010/main" val="57094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electric capital changes since the March Board meeting.</a:t>
            </a:r>
          </a:p>
        </p:txBody>
      </p:sp>
    </p:spTree>
    <p:extLst>
      <p:ext uri="{BB962C8B-B14F-4D97-AF65-F5344CB8AC3E}">
        <p14:creationId xmlns:p14="http://schemas.microsoft.com/office/powerpoint/2010/main" val="75922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4D1A6-84F5-CCE0-4DA6-E419ECA4F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22069-EE69-9522-DC3C-82F123CA0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88CEB2-56AA-B0F7-2F0C-AFB25F5B2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r>
              <a:rPr lang="en-US"/>
              <a:t>Changes since March Board meeting:</a:t>
            </a:r>
          </a:p>
          <a:p>
            <a:r>
              <a:rPr lang="en-US"/>
              <a:t>updated with December actuals</a:t>
            </a:r>
          </a:p>
          <a:p>
            <a:r>
              <a:rPr lang="en-US"/>
              <a:t>updated with January actuals</a:t>
            </a:r>
          </a:p>
          <a:p>
            <a:r>
              <a:rPr lang="en-US"/>
              <a:t>corrected FY 26/27 interest income formula to pick up forecasted ending FY 25/26 cash and not budgeted ending FY 25/26 cash</a:t>
            </a:r>
          </a:p>
          <a:p>
            <a:r>
              <a:rPr lang="en-US"/>
              <a:t>updated FY 26/27 with updated O&amp;M</a:t>
            </a:r>
          </a:p>
          <a:p>
            <a:r>
              <a:rPr lang="en-US"/>
              <a:t>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 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50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B454-3F7F-439D-AE98-D1B655F1D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7BA30-0174-CEB9-BA46-0350A854E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E8762-4332-56CE-9E76-535E3383C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50" y="4473892"/>
            <a:ext cx="5575300" cy="459390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>
                <a:latin typeface="Calibri"/>
                <a:ea typeface="Calibri"/>
                <a:cs typeface="Calibri"/>
              </a:rPr>
              <a:t>Reduction in PERS costs - $228k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>
              <a:latin typeface="Calibri"/>
              <a:ea typeface="Calibri"/>
              <a:cs typeface="Calibri"/>
            </a:endParaRPr>
          </a:p>
          <a:p>
            <a:r>
              <a:rPr lang="en-US" kern="100"/>
              <a:t>$2m a year for san diego water for 5 years asset , but net impact is $1m a year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28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Water capital changes since March: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No change to FY 2026-27</a:t>
            </a:r>
          </a:p>
          <a:p>
            <a:endParaRPr lang="en-US"/>
          </a:p>
          <a:p>
            <a:r>
              <a:rPr lang="en-US"/>
              <a:t>Potable CIP – Miscellaneous Facilities went down $5M in 30/31 due to: </a:t>
            </a:r>
          </a:p>
          <a:p>
            <a:r>
              <a:rPr lang="en-US"/>
              <a:t>•              Please push back the $5m currently in FY 30-31 for Valley Pumping Plant Office/Lab Expansion back one year to FY 31-32. </a:t>
            </a:r>
          </a:p>
          <a:p>
            <a:r>
              <a:rPr lang="en-US"/>
              <a:t>Recycled CIP- Recycle water went down by $7.5m in 29/30 and $750k in 30/31 due to:</a:t>
            </a:r>
          </a:p>
          <a:p>
            <a:r>
              <a:rPr lang="en-US"/>
              <a:t>•              For the Potable Reuse - Study/Program, please push back the $7.5m in FY 29-30, the $750k in FY 30-31, and for the 10 year forecast -  $82.5m in FY 31-32 was pushed back 3 years to FY 32-33, FY 33-34, and FY 34-35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386369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D8A6B-7626-0CBA-61AE-941D7F0F1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C15C6-A095-3EDF-4B1D-4A7281DC0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E89B92-91AA-F30C-08EA-C449FAB0F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 since March Board meeting:</a:t>
            </a:r>
            <a:r>
              <a:rPr lang="en-US">
                <a:effectLst/>
              </a:rPr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with December actuals </a:t>
            </a:r>
            <a:r>
              <a:rPr lang="en-US">
                <a:effectLst/>
              </a:rPr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with January actuals </a:t>
            </a:r>
            <a:r>
              <a:rPr lang="en-US">
                <a:effectLst/>
              </a:rPr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FY 26/27 with updated O&amp;M</a:t>
            </a:r>
            <a:r>
              <a:rPr lang="en-US">
                <a:effectLst/>
              </a:rPr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 new bond int exp in half - issued mid year</a:t>
            </a:r>
            <a:r>
              <a:rPr lang="en-US">
                <a:effectLst/>
              </a:rPr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26/27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 </a:t>
            </a:r>
            <a:r>
              <a:rPr lang="en-US"/>
              <a:t>rate income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formula correction</a:t>
            </a:r>
            <a:r>
              <a:rPr lang="en-US">
                <a:effectLst/>
              </a:rPr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$2m a year for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diego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for 5 years asset , but net impact is $1m a year</a:t>
            </a:r>
            <a:r>
              <a:rPr lang="en-US">
                <a:effectLst/>
              </a:rPr>
              <a:t> </a:t>
            </a:r>
          </a:p>
          <a:p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capital - shifts no change in 10 year total </a:t>
            </a:r>
            <a:r>
              <a:rPr lang="en-US">
                <a:effectLst/>
              </a:rPr>
              <a:t> </a:t>
            </a:r>
          </a:p>
          <a:p>
            <a:r>
              <a:rPr lang="en-US"/>
              <a:t>Potable CIP – Miscellaneous Facilities went down $5M in 30/31 due to: </a:t>
            </a:r>
          </a:p>
          <a:p>
            <a:r>
              <a:rPr lang="en-US"/>
              <a:t>•              Please push back the $5m currently in FY 30-31 for Valley Pumping Plant Office/Lab Expansion back one year to FY 31-32. </a:t>
            </a:r>
          </a:p>
          <a:p>
            <a:r>
              <a:rPr lang="en-US"/>
              <a:t>Recycled CIP- Recycle water went down by $7.5m in 29/30 and $750k in 30/31 due to:</a:t>
            </a:r>
          </a:p>
          <a:p>
            <a:r>
              <a:rPr lang="en-US"/>
              <a:t>•              For the Potable Reuse - Study/Program, please push back the $7.5m in FY 29-30, the $750k in FY 30-31, and for the 10 year forecast -  $82.5m in FY 31-32 was pushed back 3 years to FY 32-33, FY 33-34, and FY 34-35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99130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DC927B-A7E1-4287-87B9-93AC74C77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9" y="556"/>
            <a:ext cx="12186073" cy="68568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FE8D325-F83D-4C8F-9821-CC8509385539}"/>
              </a:ext>
            </a:extLst>
          </p:cNvPr>
          <p:cNvGrpSpPr/>
          <p:nvPr userDrawn="1"/>
        </p:nvGrpSpPr>
        <p:grpSpPr>
          <a:xfrm>
            <a:off x="8067751" y="2664334"/>
            <a:ext cx="3491458" cy="1446547"/>
            <a:chOff x="8067751" y="2707580"/>
            <a:chExt cx="3491458" cy="14465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D43070-A2EF-4D91-95C4-0F1BAD202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751" y="2707580"/>
              <a:ext cx="1205456" cy="144654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05D977-15B2-4614-B55D-3AA1C615C4BC}"/>
                </a:ext>
              </a:extLst>
            </p:cNvPr>
            <p:cNvSpPr txBox="1"/>
            <p:nvPr/>
          </p:nvSpPr>
          <p:spPr>
            <a:xfrm>
              <a:off x="9141039" y="3127527"/>
              <a:ext cx="24181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pc="-80">
                  <a:latin typeface="Gotham Bold" panose="02000803030000020004" pitchFamily="2" charset="0"/>
                </a:rPr>
                <a:t>WATER AND </a:t>
              </a:r>
            </a:p>
            <a:p>
              <a:r>
                <a:rPr lang="en-US" sz="1600" spc="-80">
                  <a:latin typeface="Gotham Bold" panose="02000803030000020004" pitchFamily="2" charset="0"/>
                </a:rPr>
                <a:t>POWER</a:t>
              </a:r>
            </a:p>
          </p:txBody>
        </p:sp>
      </p:grp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6F11720-25BF-4150-8289-30368361C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413" y="2380455"/>
            <a:ext cx="5125097" cy="2039145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AE1B6D-8E1C-4EC3-A99F-E8160A3CF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5021264"/>
            <a:ext cx="4006320" cy="38047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otham Bold" pitchFamily="50" charset="0"/>
              </a:defRPr>
            </a:lvl1pPr>
          </a:lstStyle>
          <a:p>
            <a:pPr lvl="0"/>
            <a:r>
              <a:rPr lang="en-US"/>
              <a:t>Month DD, 2022</a:t>
            </a:r>
          </a:p>
        </p:txBody>
      </p:sp>
    </p:spTree>
    <p:extLst>
      <p:ext uri="{BB962C8B-B14F-4D97-AF65-F5344CB8AC3E}">
        <p14:creationId xmlns:p14="http://schemas.microsoft.com/office/powerpoint/2010/main" val="265408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530D8C-D752-4B72-BEF8-247D36D00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88044" cy="685799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039A0B8-D36B-4FBF-8A45-ACF338960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0798" y="1835054"/>
            <a:ext cx="5124616" cy="2430463"/>
          </a:xfrm>
        </p:spPr>
        <p:txBody>
          <a:bodyPr>
            <a:normAutofit/>
          </a:bodyPr>
          <a:lstStyle>
            <a:lvl1pPr>
              <a:defRPr sz="1800">
                <a:latin typeface="Gotham Book" pitchFamily="50" charset="0"/>
              </a:defRPr>
            </a:lvl1pPr>
            <a:lvl2pPr>
              <a:defRPr sz="1800">
                <a:latin typeface="Gotham Book" pitchFamily="50" charset="0"/>
              </a:defRPr>
            </a:lvl2pPr>
            <a:lvl3pPr>
              <a:defRPr sz="1800">
                <a:latin typeface="Gotham Book" pitchFamily="50" charset="0"/>
              </a:defRPr>
            </a:lvl3pPr>
            <a:lvl4pPr>
              <a:defRPr sz="1800">
                <a:latin typeface="Gotham Book" pitchFamily="50" charset="0"/>
              </a:defRPr>
            </a:lvl4pPr>
            <a:lvl5pPr>
              <a:defRPr sz="1800">
                <a:latin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794540-2861-4825-8FE8-54666F295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1106830-2F74-4E4B-B5A0-D4FDFADDF4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754" y="592667"/>
            <a:ext cx="5122862" cy="5746749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9550DDF-DC52-47BC-88DC-5A1E609672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0798" y="468845"/>
            <a:ext cx="5125097" cy="796925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175216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4FA69F-0086-44FB-B3B0-F968591EBE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1"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42AC22-E11C-4FD6-93AA-523769993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7EAAF18-3334-41B4-B8EB-201434255D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78" y="468845"/>
            <a:ext cx="10926417" cy="79692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58091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D15067-59FF-4750-97D8-A60400F6F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860FBD2-16A8-4485-9350-DF13B2D47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78" y="468845"/>
            <a:ext cx="10926417" cy="79692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364017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24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07DB-DFF4-46BA-81C2-973B44FC0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C79D5-7F37-4BB0-809D-B11727977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8FE0A-A65F-4BF9-A381-45191956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7FAF7-EC24-4E20-8485-14F7D604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513B8-8165-47AF-81AF-4301C116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DE25-DBFB-4D15-8162-8FDFD426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F5686-0F0D-412D-8D5B-6BC146E9C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0D42C-99B7-43DD-8B73-0F7C0E84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D7E1E-4548-4DD5-8429-0AA5A53C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188C0-B88A-47F8-B22E-65C3A634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5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DD95-3B9D-41DB-8715-EC65AC44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F527-7082-46B9-9B11-83D382E66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EE992-38B5-4E1E-BFFB-8100C3B6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92556-6D11-4647-88BC-D94A1D0A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BFD34-63CD-4DD5-8CC7-DBFF71EF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C1C4-651F-45BF-B615-08B3AC58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72C5-6185-401D-9233-008FC890A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8B84F-C920-4FB0-BFB8-A902FB4D7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18159-14AB-41C3-B5D7-B9AFFC3C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F9F0C-3566-4443-B292-41F7ADFF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D2371-4FF4-403E-8AE3-D0A30C82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2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5B3E-6C82-43AA-90DA-9073156D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05CA-85BC-44D6-89DE-DCCC485C8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75D86-3030-40CF-A55F-96B470564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7C455-575E-4373-8168-E7A70960A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3ACEB-E9C2-4451-95A8-02AD9D1F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EB38C-0E66-4F2F-84A5-E06126E3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28828-F164-4CF3-ABC9-EDBBCAC7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C0590-B0C6-4026-A630-22B8091E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4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057F-0842-45EF-B640-24F1E38A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D1439-A826-4562-A966-B6B15393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6A510-511C-4535-B40C-C3F15962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FB839-7B4D-41C8-8AFD-9376D6B2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57AEC-F213-4304-972F-8686A1717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88044" cy="685799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C7B4F1-D534-49B6-A2EE-A50293FF08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78" y="468845"/>
            <a:ext cx="10926417" cy="796925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Title Page v2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9BABFE-A8E0-4880-9A9A-914E72EA4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B3E525-1CE2-4AB7-8AA2-0118DA17396E}"/>
              </a:ext>
            </a:extLst>
          </p:cNvPr>
          <p:cNvGrpSpPr/>
          <p:nvPr userDrawn="1"/>
        </p:nvGrpSpPr>
        <p:grpSpPr>
          <a:xfrm>
            <a:off x="1142999" y="5387010"/>
            <a:ext cx="3110950" cy="1063487"/>
            <a:chOff x="1142999" y="5019261"/>
            <a:chExt cx="3110950" cy="10634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0A2815-A67A-4D20-80FB-E32CB3F5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999" y="5019261"/>
              <a:ext cx="886239" cy="106348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9A24AC-ABB8-4701-AFEF-75389CF89C37}"/>
                </a:ext>
              </a:extLst>
            </p:cNvPr>
            <p:cNvSpPr txBox="1"/>
            <p:nvPr/>
          </p:nvSpPr>
          <p:spPr>
            <a:xfrm>
              <a:off x="1895413" y="5300293"/>
              <a:ext cx="2358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-80">
                  <a:solidFill>
                    <a:schemeClr val="bg1"/>
                  </a:solidFill>
                  <a:latin typeface="Gotham Bold" panose="02000803030000020004" pitchFamily="2" charset="0"/>
                </a:rPr>
                <a:t>WATER AND</a:t>
              </a:r>
            </a:p>
            <a:p>
              <a:r>
                <a:rPr lang="en-US" sz="1200" spc="-80">
                  <a:solidFill>
                    <a:schemeClr val="bg1"/>
                  </a:solidFill>
                  <a:latin typeface="Gotham Bold" panose="02000803030000020004" pitchFamily="2" charset="0"/>
                </a:rPr>
                <a:t>POWER</a:t>
              </a:r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B66E3E-5D21-4277-A930-AE8FC5721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626933"/>
            <a:ext cx="6755295" cy="45027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43786-1823-4182-88A5-0C7A1863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1AAE5-0D1B-477A-AA8B-0C142664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140B6-659C-4BDD-B0CB-B6942969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4C51-4DB7-453D-87EE-0C3CB31D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2B5A-EE68-4FAE-B4DE-94F8AC3C5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98565-C78C-4CBB-A1A7-F2BFE7836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9E8C7-AB60-4222-8FBC-FD0C89EA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1C518-CA68-4865-8CA6-A31EA9BC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DEC71-7AE4-4769-9330-1FB78B33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18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7C75-440C-4FE9-B325-64BCC77E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FF41B-6125-4A26-B554-39D78A08B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9758F-7E6B-464C-9F49-11857366C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B517-1205-47B1-9B45-37A792A7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F5723-9509-4AC6-842B-9B922F8D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197AD-5F5F-4CFE-94B8-59DE34D3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4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66FD-7B32-4E55-BD62-BF72BF8E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C6AEF-2DC0-4BE7-9794-729C3188E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FAD4-A9C1-4068-93C0-D042E662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493BC-AC40-49AD-9379-5DFB2B04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E1C74-A761-45AB-8413-FB5AB965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2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DAFF7-F404-4DE9-B965-B2F6068C8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A3005-8462-490B-BFFE-7C8686952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95D72-2F76-4C10-BD73-4FBEC1B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926E-FB12-41B0-A804-D9A9B697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D874A-9193-4FAA-82DB-81291CC7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57AEC-F213-4304-972F-8686A1717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88044" cy="685799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9BABFE-A8E0-4880-9A9A-914E72EA4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B66E3E-5D21-4277-A930-AE8FC5721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626933"/>
            <a:ext cx="6755295" cy="450277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7B6860D-2826-4E3C-AE0A-38BFE513D5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78" y="468845"/>
            <a:ext cx="10926417" cy="796925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95666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D15067-59FF-4750-97D8-A60400F6F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860FBD2-16A8-4485-9350-DF13B2D47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78" y="468845"/>
            <a:ext cx="10926417" cy="79692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265147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57AEC-F213-4304-972F-8686A1717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88044" cy="685799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9BABFE-A8E0-4880-9A9A-914E72EA4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B66E3E-5D21-4277-A930-AE8FC5721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626933"/>
            <a:ext cx="6755295" cy="450277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7B6860D-2826-4E3C-AE0A-38BFE513D5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78" y="468845"/>
            <a:ext cx="10926417" cy="796925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161948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88EA83-35D6-4A7E-84AF-30FE982C7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88044" cy="6857996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B8D71F-04CF-4CEB-BDFA-4CBB4EA837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1086" y="1835054"/>
            <a:ext cx="6134328" cy="2430463"/>
          </a:xfrm>
        </p:spPr>
        <p:txBody>
          <a:bodyPr>
            <a:normAutofit/>
          </a:bodyPr>
          <a:lstStyle>
            <a:lvl1pPr>
              <a:defRPr sz="1800">
                <a:latin typeface="Gotham Book" pitchFamily="50" charset="0"/>
              </a:defRPr>
            </a:lvl1pPr>
            <a:lvl2pPr>
              <a:defRPr sz="1800">
                <a:latin typeface="Gotham Book" pitchFamily="50" charset="0"/>
              </a:defRPr>
            </a:lvl2pPr>
            <a:lvl3pPr>
              <a:defRPr sz="1800">
                <a:latin typeface="Gotham Book" pitchFamily="50" charset="0"/>
              </a:defRPr>
            </a:lvl3pPr>
            <a:lvl4pPr>
              <a:defRPr sz="1800">
                <a:latin typeface="Gotham Book" pitchFamily="50" charset="0"/>
              </a:defRPr>
            </a:lvl4pPr>
            <a:lvl5pPr>
              <a:defRPr sz="1800">
                <a:latin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890163-35EA-4029-AD7B-0788E08DB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5CCB07BD-CE76-4722-B13B-1D62EF2BA2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670" y="3174"/>
            <a:ext cx="4814156" cy="685161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28AD6AE-FB70-4334-B729-B5F101540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1568" y="468845"/>
            <a:ext cx="6134328" cy="796925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156314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ADE406-6E3D-4379-AFD7-550CF1456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88044" cy="6857996"/>
          </a:xfrm>
          <a:prstGeom prst="rect">
            <a:avLst/>
          </a:prstGeom>
        </p:spPr>
      </p:pic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69E18A8-57AE-41EF-9495-08BB570E3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1568" y="468845"/>
            <a:ext cx="6134328" cy="796925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875691C-5453-49B9-B495-FAF9C54DB8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1086" y="1818120"/>
            <a:ext cx="6134328" cy="4151410"/>
          </a:xfrm>
        </p:spPr>
        <p:txBody>
          <a:bodyPr/>
          <a:lstStyle>
            <a:lvl1pPr>
              <a:defRPr>
                <a:latin typeface="Gotham Book" pitchFamily="50" charset="0"/>
              </a:defRPr>
            </a:lvl1pPr>
            <a:lvl2pPr>
              <a:defRPr>
                <a:latin typeface="Gotham Book" pitchFamily="50" charset="0"/>
              </a:defRPr>
            </a:lvl2pPr>
            <a:lvl3pPr>
              <a:defRPr>
                <a:latin typeface="Gotham Book" pitchFamily="50" charset="0"/>
              </a:defRPr>
            </a:lvl3pPr>
            <a:lvl4pPr>
              <a:defRPr>
                <a:latin typeface="Gotham Book" pitchFamily="50" charset="0"/>
              </a:defRPr>
            </a:lvl4pPr>
            <a:lvl5pPr>
              <a:defRPr>
                <a:latin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1C45A0-C7DD-4938-87C4-A3B6D381C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B812DA2-D2E4-44B5-9645-51B85D364E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670" y="3174"/>
            <a:ext cx="4814156" cy="68516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9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6BAF7-FC43-4C8B-B280-87A91D88C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88044" cy="685799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CF22BC-2839-467C-8CF9-747017331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E69D91B-D71B-4EDA-B824-2D6CF9AC6AC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30238" y="1447800"/>
            <a:ext cx="10925175" cy="46148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F9C8E47-8F01-47B3-828F-4320C8FD6A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78" y="468845"/>
            <a:ext cx="10926417" cy="796925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255506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0CCBD8-2EC2-4497-9A1E-ECF1AD540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88044" cy="685799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62435C-2D43-4CC1-9B10-A06274337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26CCADF-DEBA-4904-B512-2BCF7786D7A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28996" y="1454054"/>
            <a:ext cx="10926417" cy="46148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0444A07-09A6-4A47-AF1E-B28AE67E13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478" y="468845"/>
            <a:ext cx="10926417" cy="796925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397711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052169-C5C7-463F-AE7F-C6017C780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88044" cy="685799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FF8E7F-2869-4790-BCB5-0F433178B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DA296BE-9B25-4FD2-A973-842FA764AE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78" y="468845"/>
            <a:ext cx="10926417" cy="79692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38696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1809B-D628-4A0B-9A63-2CE39F2E5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88044" cy="685799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2E2F0B-1243-48EB-9D7F-F6BD15CB3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6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hart Placeholder 11">
            <a:extLst>
              <a:ext uri="{FF2B5EF4-FFF2-40B4-BE49-F238E27FC236}">
                <a16:creationId xmlns:a16="http://schemas.microsoft.com/office/drawing/2014/main" id="{8CCF309B-C679-419D-8A0F-571B415FD29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74515" y="575733"/>
            <a:ext cx="5124616" cy="578061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E6D437-6845-4FCD-96C5-25AD6B845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0318" y="1818120"/>
            <a:ext cx="5125095" cy="4151410"/>
          </a:xfrm>
        </p:spPr>
        <p:txBody>
          <a:bodyPr/>
          <a:lstStyle>
            <a:lvl1pPr>
              <a:defRPr>
                <a:latin typeface="Gotham Book" pitchFamily="50" charset="0"/>
              </a:defRPr>
            </a:lvl1pPr>
            <a:lvl2pPr>
              <a:defRPr>
                <a:latin typeface="Gotham Book" pitchFamily="50" charset="0"/>
              </a:defRPr>
            </a:lvl2pPr>
            <a:lvl3pPr>
              <a:defRPr>
                <a:latin typeface="Gotham Book" pitchFamily="50" charset="0"/>
              </a:defRPr>
            </a:lvl3pPr>
            <a:lvl4pPr>
              <a:defRPr>
                <a:latin typeface="Gotham Book" pitchFamily="50" charset="0"/>
              </a:defRPr>
            </a:lvl4pPr>
            <a:lvl5pPr>
              <a:defRPr>
                <a:latin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2DA9AC-37B5-4E3E-AA42-F03187294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0798" y="468845"/>
            <a:ext cx="5125097" cy="796925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2C61AE"/>
                </a:solidFill>
                <a:latin typeface="Gotham Bold" pitchFamily="50" charset="0"/>
              </a:defRPr>
            </a:lvl1pPr>
            <a:lvl2pPr>
              <a:defRPr>
                <a:latin typeface="Gotham Bold" pitchFamily="50" charset="0"/>
              </a:defRPr>
            </a:lvl2pPr>
            <a:lvl3pPr>
              <a:defRPr>
                <a:latin typeface="Gotham Bold" pitchFamily="50" charset="0"/>
              </a:defRPr>
            </a:lvl3pPr>
            <a:lvl4pPr>
              <a:defRPr>
                <a:latin typeface="Gotham Bold" pitchFamily="50" charset="0"/>
              </a:defRPr>
            </a:lvl4pPr>
            <a:lvl5pPr>
              <a:defRPr>
                <a:latin typeface="Gotham Bold" pitchFamily="50" charset="0"/>
              </a:defRPr>
            </a:lvl5pPr>
          </a:lstStyle>
          <a:p>
            <a:pPr lvl="0"/>
            <a:r>
              <a:rPr lang="en-US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32583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F6A9B-1C2B-435F-8273-8B2A32ACB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2" r:id="rId3"/>
    <p:sldLayoutId id="2147483666" r:id="rId4"/>
    <p:sldLayoutId id="2147483670" r:id="rId5"/>
    <p:sldLayoutId id="2147483671" r:id="rId6"/>
    <p:sldLayoutId id="2147483672" r:id="rId7"/>
    <p:sldLayoutId id="2147483669" r:id="rId8"/>
    <p:sldLayoutId id="2147483668" r:id="rId9"/>
    <p:sldLayoutId id="2147483673" r:id="rId10"/>
    <p:sldLayoutId id="2147483674" r:id="rId11"/>
    <p:sldLayoutId id="2147483675" r:id="rId12"/>
    <p:sldLayoutId id="214748372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53FCF-43FE-45BC-BAB2-CA8319F0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A1DDE-5217-4B3F-A9EB-15AC41B8D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C44BD-9E7C-4CB2-B731-EE81141DC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47C04-279C-4513-A729-C42F2B3A5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C539E-2100-4FF4-A025-7E64A340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F5569-521B-4601-91B2-4C65B96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70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60D208-2D15-4BEA-A791-B5A6EC352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413" y="2380455"/>
            <a:ext cx="5761081" cy="20391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Gotham Bold"/>
              </a:rPr>
              <a:t>FY 2026-2027 Budget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FFE00-ED8B-4985-9EBF-987D792DC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13" y="4106864"/>
            <a:ext cx="4006320" cy="14892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Gotham Book"/>
              </a:rPr>
              <a:t>BWP Board </a:t>
            </a:r>
            <a:endParaRPr lang="en-US">
              <a:latin typeface="Gotham Book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Gotham Book"/>
              </a:rPr>
              <a:t>April 2,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Gotham Book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Gotham Book"/>
              </a:rPr>
              <a:t>Joseph Lillio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Gotham Book"/>
              </a:rPr>
              <a:t>Chief Financial Officer</a:t>
            </a:r>
            <a:endParaRPr lang="en-US"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6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A7947-3425-69B8-34A7-E96E6A9A7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3D38931-EA70-A5B8-1ABC-3F4C9E3BF2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1427" y="0"/>
            <a:ext cx="11980573" cy="900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2C61AE"/>
                </a:solidFill>
                <a:latin typeface="Gotham Bold"/>
              </a:rPr>
              <a:t>Reductions in PSA by Fund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80ECAD7-78BE-D186-D5E2-E32B68299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4F6A9B-1C2B-435F-8273-8B2A32ACBE7E}" type="slidenum">
              <a:rPr lang="en-US" smtClean="0"/>
              <a:t>10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78A31-70B0-A3E1-F597-04F061FC1209}"/>
              </a:ext>
            </a:extLst>
          </p:cNvPr>
          <p:cNvSpPr txBox="1"/>
          <p:nvPr/>
        </p:nvSpPr>
        <p:spPr>
          <a:xfrm>
            <a:off x="4313209" y="5124091"/>
            <a:ext cx="710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*Reduction in PSA authority does not translate into a direct reduction of Budget Authority</a:t>
            </a:r>
            <a:r>
              <a:rPr lang="en-US" i="1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A968E5-EF5E-5F4C-318D-9392E5096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918" y="1076224"/>
            <a:ext cx="7629674" cy="38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02BE47-CB28-43E3-8C6F-E8A058C4E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3184" y="6344536"/>
            <a:ext cx="2743200" cy="365125"/>
          </a:xfrm>
        </p:spPr>
        <p:txBody>
          <a:bodyPr/>
          <a:lstStyle/>
          <a:p>
            <a:fld id="{594F6A9B-1C2B-435F-8273-8B2A32ACBE7E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 descr="Worker typing on laptop">
            <a:extLst>
              <a:ext uri="{FF2B5EF4-FFF2-40B4-BE49-F238E27FC236}">
                <a16:creationId xmlns:a16="http://schemas.microsoft.com/office/drawing/2014/main" id="{3D95A40A-22EE-4995-96E9-18D1AE9D0A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/>
          <a:stretch/>
        </p:blipFill>
        <p:spPr>
          <a:xfrm>
            <a:off x="0" y="4401913"/>
            <a:ext cx="2823080" cy="2512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E0F57-CB07-0717-F525-8898883C17F7}"/>
              </a:ext>
            </a:extLst>
          </p:cNvPr>
          <p:cNvSpPr txBox="1"/>
          <p:nvPr/>
        </p:nvSpPr>
        <p:spPr>
          <a:xfrm>
            <a:off x="3199426" y="494511"/>
            <a:ext cx="868209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solidFill>
                  <a:srgbClr val="2C61AE"/>
                </a:solidFill>
                <a:latin typeface="Gotham Bold"/>
              </a:rPr>
              <a:t>Position Budgeting 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849C8-E2FC-E864-77E9-1B577FF26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2823079" cy="4401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34C15-AEAC-9682-EF27-5AD53716A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323" y="1533575"/>
            <a:ext cx="8384299" cy="37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3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BFE0A-1C31-7E92-EFAE-6A398331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1D31480-1AD2-3A3F-C5DC-FD1919DC1F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45432"/>
            <a:ext cx="12192000" cy="13662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2C61AE"/>
                </a:solidFill>
                <a:latin typeface="Gotham Bold"/>
              </a:rPr>
              <a:t>Staff Recommendation </a:t>
            </a:r>
            <a:endParaRPr lang="en-US" sz="4800">
              <a:solidFill>
                <a:srgbClr val="2C61A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8F02E2F-2D13-D834-EB47-02C8DAA73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4F6A9B-1C2B-435F-8273-8B2A32ACBE7E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E6415-8FBB-AA14-A8C2-2599E9779D59}"/>
              </a:ext>
            </a:extLst>
          </p:cNvPr>
          <p:cNvSpPr txBox="1">
            <a:spLocks/>
          </p:cNvSpPr>
          <p:nvPr/>
        </p:nvSpPr>
        <p:spPr>
          <a:xfrm>
            <a:off x="871826" y="1870725"/>
            <a:ext cx="10844784" cy="3927403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Gotham Book" pitchFamily="50" charset="0"/>
              </a:rPr>
              <a:t>Staff is requesting that the BWP Board recommend approval of the utility’s proposed FY 2026-27 budget as presented tonight to the Burbank City Council for the electric fund (fund 496), the water fund (fund 497), the MPP operating fund (fund 483), the </a:t>
            </a:r>
            <a:r>
              <a:rPr lang="en-US" sz="3200" err="1">
                <a:latin typeface="Gotham Book" pitchFamily="50" charset="0"/>
              </a:rPr>
              <a:t>Tieton</a:t>
            </a:r>
            <a:r>
              <a:rPr lang="en-US" sz="3200">
                <a:latin typeface="Gotham Book" pitchFamily="50" charset="0"/>
              </a:rPr>
              <a:t> operating fund (fund 133), the street lighting fund (fund 129), and the communications fund (fund 535).</a:t>
            </a:r>
          </a:p>
          <a:p>
            <a:pPr marL="0" indent="0">
              <a:buNone/>
            </a:pPr>
            <a:endParaRPr lang="en-US" sz="3200">
              <a:solidFill>
                <a:srgbClr val="000000"/>
              </a:solidFill>
              <a:latin typeface="Gotham Book" pitchFamily="50" charset="0"/>
              <a:cs typeface="Calibri"/>
            </a:endParaRPr>
          </a:p>
          <a:p>
            <a:endParaRPr lang="en-US" sz="2000">
              <a:solidFill>
                <a:srgbClr val="ED7D31"/>
              </a:solidFill>
              <a:latin typeface="Gotham Book" pitchFamily="50" charset="0"/>
              <a:cs typeface="Calibri" panose="020F0502020204030204"/>
            </a:endParaRPr>
          </a:p>
          <a:p>
            <a:endParaRPr lang="en-US" sz="2000">
              <a:latin typeface="Gotham Book" pitchFamily="50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768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" y="10758"/>
            <a:ext cx="12186072" cy="6856886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5F3552-4821-A774-14BC-8AF020A6E86F}"/>
              </a:ext>
            </a:extLst>
          </p:cNvPr>
          <p:cNvSpPr txBox="1">
            <a:spLocks/>
          </p:cNvSpPr>
          <p:nvPr/>
        </p:nvSpPr>
        <p:spPr>
          <a:xfrm>
            <a:off x="3849634" y="2670081"/>
            <a:ext cx="7977582" cy="17864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22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>
                <a:latin typeface="Gotham Book"/>
              </a:rPr>
              <a:t>Joseph </a:t>
            </a:r>
            <a:r>
              <a:rPr lang="en-US" sz="3000" err="1">
                <a:latin typeface="Gotham Book"/>
              </a:rPr>
              <a:t>Lillio</a:t>
            </a:r>
            <a:endParaRPr lang="en-US" err="1">
              <a:latin typeface="Gotham Book"/>
            </a:endParaRPr>
          </a:p>
          <a:p>
            <a:pPr marL="109220" indent="0">
              <a:spcBef>
                <a:spcPts val="0"/>
              </a:spcBef>
              <a:buNone/>
            </a:pPr>
            <a:r>
              <a:rPr lang="en-US" sz="3000">
                <a:latin typeface="Gotham Book"/>
              </a:rPr>
              <a:t>Chief Financial Officer</a:t>
            </a:r>
            <a:endParaRPr lang="en-US"/>
          </a:p>
          <a:p>
            <a:pPr marL="10922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>
                <a:latin typeface="Gotham Book"/>
              </a:rPr>
              <a:t>JLillio@BurbankCA.gov </a:t>
            </a:r>
          </a:p>
          <a:p>
            <a:pPr marL="10922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>
                <a:latin typeface="Gotham Book"/>
              </a:rPr>
              <a:t>(818) 238-3723 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94ACE7-22EB-954A-94C6-31B1524364C7}"/>
              </a:ext>
            </a:extLst>
          </p:cNvPr>
          <p:cNvSpPr txBox="1"/>
          <p:nvPr/>
        </p:nvSpPr>
        <p:spPr>
          <a:xfrm>
            <a:off x="3942216" y="1716039"/>
            <a:ext cx="593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2C61AE"/>
                </a:solidFill>
                <a:latin typeface="Gotham Bold" panose="02000803030000020004" pitchFamily="2" charset="0"/>
              </a:rPr>
              <a:t>Questions?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236A032-CB50-C209-2820-753EF1516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4729"/>
            <a:ext cx="3941451" cy="19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7FEF585-8ED9-4F84-BF8B-048B37C22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36525"/>
            <a:ext cx="12192000" cy="13662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2C61AE"/>
                </a:solidFill>
                <a:latin typeface="Gotham Bold"/>
              </a:rPr>
              <a:t>Budget Authority (March Board Meeting)</a:t>
            </a:r>
          </a:p>
          <a:p>
            <a:pPr marL="0" indent="0" algn="ctr">
              <a:buNone/>
            </a:pPr>
            <a:endParaRPr lang="en-US" sz="4800">
              <a:solidFill>
                <a:srgbClr val="2C61A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FE2B272-B650-4053-9F32-803DA681F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4F6A9B-1C2B-435F-8273-8B2A32ACBE7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C01B4B-CC5C-9303-9507-D12F9D0D6088}"/>
              </a:ext>
            </a:extLst>
          </p:cNvPr>
          <p:cNvGraphicFramePr>
            <a:graphicFrameLocks noGrp="1"/>
          </p:cNvGraphicFramePr>
          <p:nvPr/>
        </p:nvGraphicFramePr>
        <p:xfrm>
          <a:off x="0" y="1025060"/>
          <a:ext cx="12192001" cy="583294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3483429">
                  <a:extLst>
                    <a:ext uri="{9D8B030D-6E8A-4147-A177-3AD203B41FA5}">
                      <a16:colId xmlns:a16="http://schemas.microsoft.com/office/drawing/2014/main" val="3558483226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223676883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854908619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2609517256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3324044472"/>
                    </a:ext>
                  </a:extLst>
                </a:gridCol>
              </a:tblGrid>
              <a:tr h="762616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otham Book"/>
                        </a:rPr>
                        <a:t>($ in 000’s)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otham Book"/>
                        </a:rPr>
                        <a:t>Adopted </a:t>
                      </a:r>
                      <a:endParaRPr lang="en-US" sz="1800">
                        <a:latin typeface="Gotham Book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1">
                          <a:latin typeface="Gotham Book"/>
                        </a:rPr>
                        <a:t>FY 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otham Book"/>
                        </a:rPr>
                        <a:t>Original </a:t>
                      </a:r>
                      <a:endParaRPr lang="en-US" sz="1800">
                        <a:latin typeface="Gotham Book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1">
                          <a:latin typeface="Gotham Book"/>
                        </a:rPr>
                        <a:t>FY 2026-27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otham Book"/>
                        </a:rPr>
                        <a:t>Updated </a:t>
                      </a:r>
                      <a:endParaRPr lang="en-US" sz="1800">
                        <a:latin typeface="Gotham Book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1">
                          <a:latin typeface="Gotham Book"/>
                        </a:rPr>
                        <a:t>FY 2026-27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otham Book"/>
                        </a:rPr>
                        <a:t>Increase / (Decrease)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984587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Electric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$415,426</a:t>
                      </a:r>
                      <a:endParaRPr lang="en-US" sz="2000">
                        <a:latin typeface="Gotham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$340,131</a:t>
                      </a:r>
                      <a:endParaRPr lang="en-US" sz="2000">
                        <a:latin typeface="Gotham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000">
                          <a:latin typeface="Gotham Book"/>
                        </a:rPr>
                        <a:t>$358,846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$18,715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278790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Water Fund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$71,956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$93,276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$98,314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$5,038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25495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  <a:latin typeface="Gotham Bold"/>
                        </a:rPr>
                        <a:t>Communications Fund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$6,642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$5,985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tx1"/>
                          </a:solidFill>
                          <a:latin typeface="Gotham Book"/>
                        </a:rPr>
                        <a:t>$6,543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tx1"/>
                          </a:solidFill>
                          <a:latin typeface="Gotham Book"/>
                        </a:rPr>
                        <a:t>$558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523371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Street Lighting Fund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$5,168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$3,995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$4,198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63478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MPP Operating Fund </a:t>
                      </a:r>
                    </a:p>
                    <a:p>
                      <a:r>
                        <a:rPr lang="en-US" sz="2000" b="0">
                          <a:latin typeface="Gotham Bold"/>
                        </a:rPr>
                        <a:t>(SCPPA)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$27,809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$32,113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$32,068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($45)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037390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Tieton Operating Fund (SCPPA) 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$2,183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$2,290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$2,375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$85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42965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Total Authority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Gotham Bold"/>
                        </a:rPr>
                        <a:t>$529,184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Gotham Bold"/>
                        </a:rPr>
                        <a:t>$477,790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Gotham Bold"/>
                        </a:rPr>
                        <a:t>$502,344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000" b="0">
                          <a:latin typeface="Gotham Bold"/>
                        </a:rPr>
                        <a:t>$24,554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3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44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92FD3-ED0A-AFFB-E3D5-77BFE0FA7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7968AA-F97B-1CB8-2590-56802D237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8" y="0"/>
            <a:ext cx="12186072" cy="6856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8DEAF1-6921-69C3-9A08-B0E24D8CD76B}"/>
              </a:ext>
            </a:extLst>
          </p:cNvPr>
          <p:cNvSpPr txBox="1"/>
          <p:nvPr/>
        </p:nvSpPr>
        <p:spPr>
          <a:xfrm>
            <a:off x="3180272" y="184194"/>
            <a:ext cx="10529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2C61AE"/>
                </a:solidFill>
                <a:latin typeface="Gotham Bold"/>
              </a:rPr>
              <a:t>Summary of Changes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AC4675-9D59-AD19-7786-8219432E2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53" r="9272"/>
          <a:stretch/>
        </p:blipFill>
        <p:spPr>
          <a:xfrm>
            <a:off x="416943" y="1529573"/>
            <a:ext cx="3532908" cy="4048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AD5EB-FE2D-FE21-1DF8-38739C3E3D64}"/>
              </a:ext>
            </a:extLst>
          </p:cNvPr>
          <p:cNvSpPr txBox="1"/>
          <p:nvPr/>
        </p:nvSpPr>
        <p:spPr>
          <a:xfrm>
            <a:off x="4360866" y="1089953"/>
            <a:ext cx="7900144" cy="6176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Gotham Book"/>
              </a:rPr>
              <a:t>Overall, an increase in budget authority due to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i="1" dirty="0">
                <a:latin typeface="Gotham Book"/>
              </a:rPr>
              <a:t>Position budgeting driven by union negotiations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i="1" dirty="0">
                <a:latin typeface="Gotham Book"/>
              </a:rPr>
              <a:t>Addition of new positions driven by regulatory mandates &amp; compliance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i="1" dirty="0">
                <a:latin typeface="Gotham Book"/>
              </a:rPr>
              <a:t>Unfunded Actuarial Liability Pension (UAL)</a:t>
            </a:r>
          </a:p>
          <a:p>
            <a:pPr marL="5715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Gotham Book"/>
              </a:rPr>
              <a:t>Increase will be funded with unplanned revenue sources and cost savings</a:t>
            </a:r>
          </a:p>
          <a:p>
            <a:pPr marL="5715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Gotham Book"/>
              </a:rPr>
              <a:t>Lower projections for load and revenue (electric &amp; water) based on trend</a:t>
            </a:r>
          </a:p>
          <a:p>
            <a:pPr marL="5715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Gotham Book"/>
              </a:rPr>
              <a:t>Water bond issuance 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400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408622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7FEF585-8ED9-4F84-BF8B-048B37C22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10250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2C61AE"/>
                </a:solidFill>
                <a:latin typeface="Gotham Bold"/>
              </a:rPr>
              <a:t>Budget Authority by Fund</a:t>
            </a:r>
          </a:p>
          <a:p>
            <a:pPr marL="0" indent="0" algn="ctr">
              <a:buNone/>
            </a:pPr>
            <a:r>
              <a:rPr lang="en-US" sz="2800">
                <a:solidFill>
                  <a:srgbClr val="2C61AE"/>
                </a:solidFill>
                <a:latin typeface="Gotham Bold"/>
              </a:rPr>
              <a:t>(as presented to Board in March versus April)</a:t>
            </a:r>
            <a:endParaRPr lang="en-US" sz="2800">
              <a:solidFill>
                <a:srgbClr val="FF0000"/>
              </a:solidFill>
              <a:latin typeface="Gotham Bold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FE2B272-B650-4053-9F32-803DA681F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4F6A9B-1C2B-435F-8273-8B2A32ACBE7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C01B4B-CC5C-9303-9507-D12F9D0D6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960"/>
              </p:ext>
            </p:extLst>
          </p:nvPr>
        </p:nvGraphicFramePr>
        <p:xfrm>
          <a:off x="0" y="1025060"/>
          <a:ext cx="12192001" cy="583294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3483429">
                  <a:extLst>
                    <a:ext uri="{9D8B030D-6E8A-4147-A177-3AD203B41FA5}">
                      <a16:colId xmlns:a16="http://schemas.microsoft.com/office/drawing/2014/main" val="3558483226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223676883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854908619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2609517256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3324044472"/>
                    </a:ext>
                  </a:extLst>
                </a:gridCol>
              </a:tblGrid>
              <a:tr h="762616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otham Book"/>
                        </a:rPr>
                        <a:t>($ in 000’s)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otham Book"/>
                        </a:rPr>
                        <a:t>Adopted </a:t>
                      </a:r>
                      <a:endParaRPr lang="en-US" sz="1800">
                        <a:latin typeface="Gotham Book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1">
                          <a:latin typeface="Gotham Book"/>
                        </a:rPr>
                        <a:t>FY 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>
                          <a:latin typeface="Gotham Book"/>
                        </a:rPr>
                        <a:t>March 2026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000" b="1">
                          <a:latin typeface="Gotham Book"/>
                        </a:rPr>
                        <a:t>FY 2026-27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otham Book"/>
                        </a:rPr>
                        <a:t>April 2026 </a:t>
                      </a:r>
                      <a:endParaRPr lang="en-US" sz="1800">
                        <a:latin typeface="Gotham Book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1">
                          <a:latin typeface="Gotham Book"/>
                        </a:rPr>
                        <a:t>FY 2026-27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Gotham Book"/>
                        </a:rPr>
                        <a:t>Increase / (Decrease)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984587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Electric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$415,426</a:t>
                      </a:r>
                      <a:endParaRPr lang="en-US" sz="2000">
                        <a:latin typeface="Gotham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$358,846</a:t>
                      </a:r>
                      <a:endParaRPr lang="en-US" sz="2000">
                        <a:latin typeface="Gotham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000">
                          <a:latin typeface="Gotham Book"/>
                        </a:rPr>
                        <a:t>$357,989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($857)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278790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Water Fund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$71,956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$98,314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$98,086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($228)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25495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  <a:latin typeface="Gotham Bold"/>
                        </a:rPr>
                        <a:t>Communications Fund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$6,642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$6,543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tx1"/>
                          </a:solidFill>
                          <a:latin typeface="Gotham Book"/>
                        </a:rPr>
                        <a:t>$6,534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tx1"/>
                          </a:solidFill>
                          <a:latin typeface="Gotham Book"/>
                        </a:rPr>
                        <a:t>($9)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523371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Street Lighting Fund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$5,168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$4,198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$4,199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63478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MPP Operating Fund </a:t>
                      </a:r>
                    </a:p>
                    <a:p>
                      <a:r>
                        <a:rPr lang="en-US" sz="2000" b="0">
                          <a:latin typeface="Gotham Bold"/>
                        </a:rPr>
                        <a:t>(SCPPA)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$27,809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$32,068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$32,342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$274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037390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Tieton Operating Fund (SCPPA) 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$2,183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$2,375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$2,375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Gotham Book"/>
                        </a:rPr>
                        <a:t>$0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42965"/>
                  </a:ext>
                </a:extLst>
              </a:tr>
              <a:tr h="724332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Gotham Bold"/>
                        </a:rPr>
                        <a:t>Total Authority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Gotham Bold"/>
                        </a:rPr>
                        <a:t>$529,184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Gotham Bold"/>
                        </a:rPr>
                        <a:t>$502,344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Gotham Bold"/>
                        </a:rPr>
                        <a:t>$501,525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000" b="0">
                          <a:latin typeface="Gotham Bold"/>
                        </a:rPr>
                        <a:t>($819)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3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7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C9BE2-D511-7742-69E2-0087AC5CE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913738D-C8E4-3F30-CA27-F1F19B74F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4F6A9B-1C2B-435F-8273-8B2A32ACBE7E}" type="slidenum">
              <a:rPr lang="en-US" smtClean="0"/>
              <a:t>4</a:t>
            </a:fld>
            <a:endParaRPr lang="en-US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88E6E0B5-C369-37DF-85F2-6BF39A887A7C}"/>
              </a:ext>
            </a:extLst>
          </p:cNvPr>
          <p:cNvSpPr txBox="1">
            <a:spLocks/>
          </p:cNvSpPr>
          <p:nvPr/>
        </p:nvSpPr>
        <p:spPr>
          <a:xfrm>
            <a:off x="0" y="188282"/>
            <a:ext cx="12192000" cy="927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>
                <a:solidFill>
                  <a:srgbClr val="2C61AE"/>
                </a:solidFill>
                <a:latin typeface="Gotham Bold"/>
              </a:rPr>
              <a:t>   Budget Changes for Electric Fund</a:t>
            </a:r>
            <a:endParaRPr lang="en-US" sz="4400" b="1">
              <a:solidFill>
                <a:srgbClr val="FF0000"/>
              </a:solidFill>
              <a:latin typeface="Gotham Bold"/>
            </a:endParaRPr>
          </a:p>
        </p:txBody>
      </p:sp>
      <p:pic>
        <p:nvPicPr>
          <p:cNvPr id="12" name="Graphic 11" descr="Renewable Energy with solid fill">
            <a:extLst>
              <a:ext uri="{FF2B5EF4-FFF2-40B4-BE49-F238E27FC236}">
                <a16:creationId xmlns:a16="http://schemas.microsoft.com/office/drawing/2014/main" id="{D3ACE7FA-0DDF-51C5-D8C8-814AC88F9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538891">
            <a:off x="705981" y="61029"/>
            <a:ext cx="903583" cy="903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5B6EB-E6F9-94ED-427F-BCBDDD3D2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69" y="2064589"/>
            <a:ext cx="11935318" cy="38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4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BFDA4-F191-D8FF-77FC-7286A2E9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6A9B-1C2B-435F-8273-8B2A32ACBE7E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A7F8FC2-6060-5727-CDA2-8450179D7DFD}"/>
              </a:ext>
            </a:extLst>
          </p:cNvPr>
          <p:cNvSpPr txBox="1">
            <a:spLocks/>
          </p:cNvSpPr>
          <p:nvPr/>
        </p:nvSpPr>
        <p:spPr>
          <a:xfrm>
            <a:off x="2364980" y="372318"/>
            <a:ext cx="8616366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kern="1200">
                <a:solidFill>
                  <a:srgbClr val="2C61AE"/>
                </a:solidFill>
                <a:latin typeface="Gotham Bold" pitchFamily="50" charset="0"/>
                <a:ea typeface="+mj-ea"/>
                <a:cs typeface="+mj-cs"/>
              </a:rPr>
              <a:t>Electric Five-Year Capital Plan</a:t>
            </a:r>
            <a:endParaRPr lang="en-US" sz="4000" b="1" kern="1200">
              <a:solidFill>
                <a:srgbClr val="2C61AE"/>
              </a:solidFill>
              <a:latin typeface="Gotham Bold" pitchFamily="50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50C16-6888-D075-20A5-24A848625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25" y="1893379"/>
            <a:ext cx="11327549" cy="3568177"/>
          </a:xfrm>
          <a:prstGeom prst="rect">
            <a:avLst/>
          </a:prstGeom>
        </p:spPr>
      </p:pic>
      <p:pic>
        <p:nvPicPr>
          <p:cNvPr id="8" name="Graphic 7" descr="Renewable Energy with solid fill">
            <a:extLst>
              <a:ext uri="{FF2B5EF4-FFF2-40B4-BE49-F238E27FC236}">
                <a16:creationId xmlns:a16="http://schemas.microsoft.com/office/drawing/2014/main" id="{BEDBD35C-D725-5803-8719-9270A9FA2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538891">
            <a:off x="1004682" y="500125"/>
            <a:ext cx="903583" cy="9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A19F6-7BE1-2520-C169-613CA2CED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F66BD-9A5C-7416-0297-4DE06AA70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4F6A9B-1C2B-435F-8273-8B2A32ACBE7E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10EF3-FFB7-E565-908E-F4150D742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892" y="66688"/>
            <a:ext cx="12192000" cy="9926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latin typeface="Gotham Bold"/>
              </a:rPr>
              <a:t>History &amp; Forecast of </a:t>
            </a:r>
          </a:p>
          <a:p>
            <a:r>
              <a:rPr lang="en-US" sz="3600">
                <a:latin typeface="Gotham Bold"/>
              </a:rPr>
              <a:t>Electric Cash Reserves</a:t>
            </a:r>
            <a:endParaRPr lang="en-US" sz="3600">
              <a:solidFill>
                <a:srgbClr val="FF0000"/>
              </a:solidFill>
              <a:latin typeface="Gotham Bold" panose="02000803030000020004" pitchFamily="2" charset="0"/>
            </a:endParaRPr>
          </a:p>
        </p:txBody>
      </p:sp>
      <p:pic>
        <p:nvPicPr>
          <p:cNvPr id="9" name="Graphic 8" descr="Renewable Energy with solid fill">
            <a:extLst>
              <a:ext uri="{FF2B5EF4-FFF2-40B4-BE49-F238E27FC236}">
                <a16:creationId xmlns:a16="http://schemas.microsoft.com/office/drawing/2014/main" id="{9E044568-04AC-2CA6-A92B-B15783AC4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538891">
            <a:off x="2150788" y="-1115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1259BF-519C-4A2C-CEAC-7E1691A9202C}"/>
              </a:ext>
            </a:extLst>
          </p:cNvPr>
          <p:cNvSpPr txBox="1"/>
          <p:nvPr/>
        </p:nvSpPr>
        <p:spPr>
          <a:xfrm>
            <a:off x="5355520" y="1117876"/>
            <a:ext cx="250143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latin typeface="Gotham Book"/>
              </a:rPr>
              <a:t>($ in millions)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BB7D4-08B3-7D37-15EA-616DEDB9E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26" y="1517986"/>
            <a:ext cx="10393148" cy="52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0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CA521-9DEF-1479-A5A9-54ED0B33B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B4238B2-6B67-A2FA-B120-CC07023F5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4F6A9B-1C2B-435F-8273-8B2A32ACBE7E}" type="slidenum">
              <a:rPr lang="en-US" smtClean="0"/>
              <a:t>7</a:t>
            </a:fld>
            <a:endParaRPr lang="en-US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82E28FC-D95B-1FC3-9D29-BE887D84E07B}"/>
              </a:ext>
            </a:extLst>
          </p:cNvPr>
          <p:cNvSpPr txBox="1">
            <a:spLocks/>
          </p:cNvSpPr>
          <p:nvPr/>
        </p:nvSpPr>
        <p:spPr>
          <a:xfrm>
            <a:off x="278213" y="188282"/>
            <a:ext cx="12192000" cy="13662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>
                <a:solidFill>
                  <a:srgbClr val="2C61AE"/>
                </a:solidFill>
                <a:latin typeface="Gotham Bold"/>
              </a:rPr>
              <a:t>Budget Changes for Water Fund</a:t>
            </a:r>
            <a:endParaRPr lang="en-US" sz="4400" b="1">
              <a:solidFill>
                <a:srgbClr val="FF0000"/>
              </a:solidFill>
              <a:latin typeface="Gotham Bold"/>
            </a:endParaRPr>
          </a:p>
        </p:txBody>
      </p:sp>
      <p:pic>
        <p:nvPicPr>
          <p:cNvPr id="13" name="Graphic 12" descr="Leaky Tap with solid fill">
            <a:extLst>
              <a:ext uri="{FF2B5EF4-FFF2-40B4-BE49-F238E27FC236}">
                <a16:creationId xmlns:a16="http://schemas.microsoft.com/office/drawing/2014/main" id="{DC2C4B93-BB73-AE41-43F1-AE6348A4C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169" y="188282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7C80E9-ED77-5087-9571-4AB2F2448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52883"/>
            <a:ext cx="12204476" cy="32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8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14EA6-2A9A-AF18-6352-14DE230F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6A9B-1C2B-435F-8273-8B2A32ACBE7E}" type="slidenum">
              <a:rPr lang="en-US" smtClean="0"/>
              <a:t>8</a:t>
            </a:fld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ADC3CDE8-FBDB-D3F5-BD26-BA43CE9D7154}"/>
              </a:ext>
            </a:extLst>
          </p:cNvPr>
          <p:cNvSpPr txBox="1">
            <a:spLocks/>
          </p:cNvSpPr>
          <p:nvPr/>
        </p:nvSpPr>
        <p:spPr>
          <a:xfrm>
            <a:off x="2552998" y="230283"/>
            <a:ext cx="820459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kern="1200">
                <a:solidFill>
                  <a:srgbClr val="2C61AE"/>
                </a:solidFill>
                <a:latin typeface="Gotham Bold" pitchFamily="50" charset="0"/>
                <a:ea typeface="+mj-ea"/>
                <a:cs typeface="+mj-cs"/>
              </a:rPr>
              <a:t>Water Five-Year Capital Plan</a:t>
            </a:r>
            <a:endParaRPr lang="en-US" sz="4000" b="1" kern="1200">
              <a:solidFill>
                <a:srgbClr val="2C61AE"/>
              </a:solidFill>
              <a:latin typeface="Gotham Bold" pitchFamily="50" charset="0"/>
              <a:ea typeface="+mj-ea"/>
              <a:cs typeface="+mj-cs"/>
            </a:endParaRPr>
          </a:p>
        </p:txBody>
      </p:sp>
      <p:pic>
        <p:nvPicPr>
          <p:cNvPr id="7" name="Graphic 6" descr="Leaky Tap with solid fill">
            <a:extLst>
              <a:ext uri="{FF2B5EF4-FFF2-40B4-BE49-F238E27FC236}">
                <a16:creationId xmlns:a16="http://schemas.microsoft.com/office/drawing/2014/main" id="{E3831DD7-49F4-0515-9E3D-90657792D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662" y="352683"/>
            <a:ext cx="914400" cy="914400"/>
          </a:xfrm>
          <a:prstGeom prst="rect">
            <a:avLst/>
          </a:prstGeom>
        </p:spPr>
      </p:pic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9EF3698F-FAB1-FF17-1F2E-D49237055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28" y="1520825"/>
            <a:ext cx="10669905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2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D5DCF-C08C-7C0C-264E-2C85180B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AE775-3CD7-FB89-2746-C3F8C2484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4F6A9B-1C2B-435F-8273-8B2A32ACBE7E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171C8-8C55-50B9-A850-97586698E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63" y="206886"/>
            <a:ext cx="12438528" cy="8865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latin typeface="Gotham Bold"/>
              </a:rPr>
              <a:t>History &amp; Forecast of Water Cash Reserves </a:t>
            </a:r>
            <a:endParaRPr lang="en-US" sz="3600">
              <a:solidFill>
                <a:srgbClr val="FF0000"/>
              </a:solidFill>
              <a:latin typeface="Gotham Bold" panose="02000803030000020004" pitchFamily="2" charset="0"/>
            </a:endParaRPr>
          </a:p>
        </p:txBody>
      </p:sp>
      <p:pic>
        <p:nvPicPr>
          <p:cNvPr id="8" name="Graphic 7" descr="Leaky Tap with solid fill">
            <a:extLst>
              <a:ext uri="{FF2B5EF4-FFF2-40B4-BE49-F238E27FC236}">
                <a16:creationId xmlns:a16="http://schemas.microsoft.com/office/drawing/2014/main" id="{61DF00EC-5023-BE49-07AB-43AB307D6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816" y="206886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18288-D066-10C7-2790-385D8BCF6B16}"/>
              </a:ext>
            </a:extLst>
          </p:cNvPr>
          <p:cNvSpPr txBox="1"/>
          <p:nvPr/>
        </p:nvSpPr>
        <p:spPr>
          <a:xfrm>
            <a:off x="5236200" y="864172"/>
            <a:ext cx="19950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Gotham Book" pitchFamily="50" charset="0"/>
              </a:rPr>
              <a:t>($ in millions)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4214D-B5A3-4200-A7E2-FCB96B6CE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264282"/>
            <a:ext cx="10205884" cy="53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a23d09-443d-4bc5-9a17-8ade777a5c83">
      <UserInfo>
        <DisplayName>Kalomian, Stela</DisplayName>
        <AccountId>21</AccountId>
        <AccountType/>
      </UserInfo>
      <UserInfo>
        <DisplayName>Lillio, Joseph</DisplayName>
        <AccountId>30</AccountId>
        <AccountType/>
      </UserInfo>
      <UserInfo>
        <DisplayName>Edwards, Jeannine</DisplayName>
        <AccountId>22</AccountId>
        <AccountType/>
      </UserInfo>
      <UserInfo>
        <DisplayName>Osborne, Marie</DisplayName>
        <AccountId>14</AccountId>
        <AccountType/>
      </UserInfo>
      <UserInfo>
        <DisplayName>Mao, Allison</DisplayName>
        <AccountId>31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FAC1508B62D4AA5146A863E74B7E4" ma:contentTypeVersion="10" ma:contentTypeDescription="Create a new document." ma:contentTypeScope="" ma:versionID="925690218e5319286dfb201dc36f47f8">
  <xsd:schema xmlns:xsd="http://www.w3.org/2001/XMLSchema" xmlns:xs="http://www.w3.org/2001/XMLSchema" xmlns:p="http://schemas.microsoft.com/office/2006/metadata/properties" xmlns:ns2="fcb6004c-0545-4942-8511-2960ddc6842d" xmlns:ns3="97a23d09-443d-4bc5-9a17-8ade777a5c83" targetNamespace="http://schemas.microsoft.com/office/2006/metadata/properties" ma:root="true" ma:fieldsID="928de28218c05344736776862358539d" ns2:_="" ns3:_="">
    <xsd:import namespace="fcb6004c-0545-4942-8511-2960ddc6842d"/>
    <xsd:import namespace="97a23d09-443d-4bc5-9a17-8ade777a5c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6004c-0545-4942-8511-2960ddc68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3d09-443d-4bc5-9a17-8ade777a5c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3D4B8E-5DCA-41F7-8BAC-8B1B867638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641216-76A5-4955-A0A0-E92E59ACC2CA}">
  <ds:schemaRefs>
    <ds:schemaRef ds:uri="http://purl.org/dc/terms/"/>
    <ds:schemaRef ds:uri="http://schemas.microsoft.com/office/2006/documentManagement/types"/>
    <ds:schemaRef ds:uri="fcb6004c-0545-4942-8511-2960ddc6842d"/>
    <ds:schemaRef ds:uri="http://schemas.openxmlformats.org/package/2006/metadata/core-properties"/>
    <ds:schemaRef ds:uri="http://purl.org/dc/elements/1.1/"/>
    <ds:schemaRef ds:uri="http://purl.org/dc/dcmitype/"/>
    <ds:schemaRef ds:uri="97a23d09-443d-4bc5-9a17-8ade777a5c8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B8657C-2AE6-4EF0-8FBB-E2871F1202B5}">
  <ds:schemaRefs>
    <ds:schemaRef ds:uri="97a23d09-443d-4bc5-9a17-8ade777a5c83"/>
    <ds:schemaRef ds:uri="fcb6004c-0545-4942-8511-2960ddc684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1331</Words>
  <Application>Microsoft Office PowerPoint</Application>
  <PresentationFormat>Widescreen</PresentationFormat>
  <Paragraphs>234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Arial,Sans-Serif</vt:lpstr>
      <vt:lpstr>Calibri</vt:lpstr>
      <vt:lpstr>Calibri Light</vt:lpstr>
      <vt:lpstr>Gotham Bold</vt:lpstr>
      <vt:lpstr>Gotham Book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Cassidy</dc:creator>
  <cp:lastModifiedBy>Osborne, Marie</cp:lastModifiedBy>
  <cp:revision>2</cp:revision>
  <cp:lastPrinted>2023-02-27T17:54:12Z</cp:lastPrinted>
  <dcterms:created xsi:type="dcterms:W3CDTF">2020-06-22T22:25:11Z</dcterms:created>
  <dcterms:modified xsi:type="dcterms:W3CDTF">2026-04-02T23:44:09Z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642c6108-4315-4f6b-a462-9f0ff94fcc00</vt:lpwstr>
  </property>
  <property fmtid="{D5CDD505-2E9C-101B-9397-08002B2CF9AE}" pid="3" name="ContentTypeId">
    <vt:lpwstr>0x010100318FAC1508B62D4AA5146A863E74B7E4</vt:lpwstr>
  </property>
</Properties>
</file>